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2" r:id="rId3"/>
    <p:sldId id="258" r:id="rId4"/>
    <p:sldId id="273" r:id="rId5"/>
    <p:sldId id="275" r:id="rId6"/>
    <p:sldId id="276" r:id="rId7"/>
    <p:sldId id="291" r:id="rId8"/>
    <p:sldId id="278" r:id="rId9"/>
    <p:sldId id="261" r:id="rId10"/>
    <p:sldId id="279" r:id="rId11"/>
    <p:sldId id="280" r:id="rId12"/>
    <p:sldId id="281" r:id="rId13"/>
    <p:sldId id="274" r:id="rId14"/>
    <p:sldId id="292" r:id="rId15"/>
    <p:sldId id="283" r:id="rId16"/>
    <p:sldId id="285" r:id="rId17"/>
    <p:sldId id="286" r:id="rId18"/>
    <p:sldId id="295" r:id="rId19"/>
    <p:sldId id="289" r:id="rId20"/>
    <p:sldId id="288" r:id="rId21"/>
    <p:sldId id="293" r:id="rId22"/>
    <p:sldId id="290" r:id="rId23"/>
    <p:sldId id="296" r:id="rId24"/>
    <p:sldId id="294" r:id="rId25"/>
    <p:sldId id="297" r:id="rId26"/>
    <p:sldId id="298" r:id="rId27"/>
    <p:sldId id="299" r:id="rId28"/>
    <p:sldId id="300" r:id="rId29"/>
    <p:sldId id="301" r:id="rId30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8">
          <p15:clr>
            <a:srgbClr val="A4A3A4"/>
          </p15:clr>
        </p15:guide>
        <p15:guide id="2" orient="horz" pos="3002">
          <p15:clr>
            <a:srgbClr val="A4A3A4"/>
          </p15:clr>
        </p15:guide>
        <p15:guide id="3" orient="horz" pos="486">
          <p15:clr>
            <a:srgbClr val="A4A3A4"/>
          </p15:clr>
        </p15:guide>
        <p15:guide id="4" orient="horz" pos="622">
          <p15:clr>
            <a:srgbClr val="A4A3A4"/>
          </p15:clr>
        </p15:guide>
        <p15:guide id="5" orient="horz" pos="2866">
          <p15:clr>
            <a:srgbClr val="A4A3A4"/>
          </p15:clr>
        </p15:guide>
        <p15:guide id="6" pos="385">
          <p15:clr>
            <a:srgbClr val="A4A3A4"/>
          </p15:clr>
        </p15:guide>
        <p15:guide id="7" pos="5057">
          <p15:clr>
            <a:srgbClr val="A4A3A4"/>
          </p15:clr>
        </p15:guide>
        <p15:guide id="8" pos="521">
          <p15:clr>
            <a:srgbClr val="A4A3A4"/>
          </p15:clr>
        </p15:guide>
        <p15:guide id="9" pos="4706">
          <p15:clr>
            <a:srgbClr val="A4A3A4"/>
          </p15:clr>
        </p15:guide>
        <p15:guide id="10" pos="44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36213"/>
    <a:srgbClr val="4BFA22"/>
    <a:srgbClr val="E9851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1326" y="102"/>
      </p:cViewPr>
      <p:guideLst>
        <p:guide orient="horz" pos="258"/>
        <p:guide orient="horz" pos="3002"/>
        <p:guide orient="horz" pos="486"/>
        <p:guide orient="horz" pos="622"/>
        <p:guide orient="horz" pos="2866"/>
        <p:guide pos="385"/>
        <p:guide pos="5057"/>
        <p:guide pos="521"/>
        <p:guide pos="4706"/>
        <p:guide pos="44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33" cy="72033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EDD33B2-CC1C-4A6F-903F-E36472A3F33D}" type="datetime1">
              <a:rPr lang="zh-CN" altLang="en-US"/>
              <a:pPr/>
              <a:t>2013/11/13</a:t>
            </a:fld>
            <a:endParaRPr lang="zh-CN" altLang="en-US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/>
              <a:t>单击此处编辑母版文本样式</a:t>
            </a:r>
          </a:p>
          <a:p>
            <a:r>
              <a:rPr lang="zh-CN"/>
              <a:t>第二级</a:t>
            </a:r>
          </a:p>
          <a:p>
            <a:r>
              <a:rPr lang="zh-CN"/>
              <a:t>第三级</a:t>
            </a:r>
          </a:p>
          <a:p>
            <a:r>
              <a:rPr lang="zh-CN"/>
              <a:t>第四级</a:t>
            </a:r>
          </a:p>
          <a:p>
            <a:r>
              <a:rPr lang="zh-CN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5F6882C-35F6-4E45-8610-CAD4290FF0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807995"/>
      </p:ext>
    </p:extLst>
  </p:cSld>
  <p:clrMap bg1="dk2" tx1="lt1" bg2="dk1" tx2="lt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D70B7F-8952-46B9-B0F1-89BF6583BED3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037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E82F5D-05D2-4225-8A9A-492898889E0C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22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93E825-E886-4DCA-89F7-32C62E8343E1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7229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7CE3B1-CB94-4830-AAB0-929416C3BD4E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488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4090AC-0BA0-45C8-8F2A-2CD66A851F8D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7786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20C0BE-8AD4-4EAC-B380-2435600AEEE4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779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137CF3-BC0E-4E90-B942-03AB7E83AAE2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5949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27C992-B664-4A04-A340-E6D4ACDE546E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704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6C95D9-7519-4A87-91D2-6B03138182E5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028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F12688-3483-4621-9477-E1D4B451EB8C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1641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3C2993-CDA6-466B-B96B-2433B2893310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1457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 shadeToTitle="1">
        <a:gradFill rotWithShape="1">
          <a:gsLst>
            <a:gs pos="0">
              <a:srgbClr val="7C7C7C"/>
            </a:gs>
            <a:gs pos="100000">
              <a:srgbClr val="000000"/>
            </a:gs>
          </a:gsLst>
          <a:path path="rect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FFFFFF"/>
                </a:solidFill>
                <a:latin typeface="+mn-lt"/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fld id="{6EAB14A6-5494-4132-BF4A-BF68B3BA0C4B}" type="datetime1">
              <a:rPr lang="pl-PL" altLang="en-US"/>
              <a:pPr/>
              <a:t>2013-11-13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  <a:latin typeface="+mn-lt"/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endParaRPr lang="pl-PL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latin typeface="+mn-lt"/>
                <a:ea typeface="MS PGothic" panose="020B0600070205080204" pitchFamily="34" charset="-128"/>
                <a:sym typeface="Calibri" panose="020F0502020204030204" pitchFamily="34" charset="0"/>
              </a:defRPr>
            </a:lvl1pPr>
          </a:lstStyle>
          <a:p>
            <a:fld id="{47AA9F36-43D3-4554-B138-D9245250535F}" type="slidenum">
              <a:rPr lang="pl-PL" altLang="en-US"/>
              <a:pPr/>
              <a:t>‹#›</a:t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  <a:sym typeface="Calibri" panose="020F0502020204030204" pitchFamily="34" charset="0"/>
        </a:defRPr>
      </a:lvl9pPr>
    </p:titleStyle>
    <p:bodyStyle>
      <a:lvl1pPr marL="342900" indent="-342900" algn="l" defTabSz="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742950" indent="-285750" algn="l" defTabSz="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defTabSz="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defTabSz="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defTabSz="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dvlup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矩形 3"/>
          <p:cNvSpPr>
            <a:spLocks noChangeArrowheads="1"/>
          </p:cNvSpPr>
          <p:nvPr/>
        </p:nvSpPr>
        <p:spPr bwMode="auto">
          <a:xfrm>
            <a:off x="0" y="412749"/>
            <a:ext cx="4140200" cy="4196263"/>
          </a:xfrm>
          <a:prstGeom prst="rect">
            <a:avLst/>
          </a:prstGeom>
          <a:solidFill>
            <a:srgbClr val="1977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pl-PL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0" name="TextBox 28"/>
          <p:cNvSpPr>
            <a:spLocks noChangeArrowheads="1"/>
          </p:cNvSpPr>
          <p:nvPr/>
        </p:nvSpPr>
        <p:spPr bwMode="auto">
          <a:xfrm>
            <a:off x="-509" y="426627"/>
            <a:ext cx="4214680" cy="22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l-PL" sz="8800" b="1" dirty="0" smtClean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S</a:t>
            </a:r>
            <a:r>
              <a:rPr lang="pl-PL" sz="5400" b="1" dirty="0" smtClean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potkanie</a:t>
            </a:r>
          </a:p>
          <a:p>
            <a:r>
              <a:rPr lang="pl-PL" sz="5400" b="1" dirty="0" smtClean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Organizacyjne</a:t>
            </a:r>
            <a:endParaRPr lang="zh-CN" altLang="en-US" dirty="0"/>
          </a:p>
        </p:txBody>
      </p:sp>
      <p:grpSp>
        <p:nvGrpSpPr>
          <p:cNvPr id="4102" name="Group 6"/>
          <p:cNvGrpSpPr>
            <a:grpSpLocks/>
          </p:cNvGrpSpPr>
          <p:nvPr/>
        </p:nvGrpSpPr>
        <p:grpSpPr bwMode="auto">
          <a:xfrm>
            <a:off x="3875088" y="1887538"/>
            <a:ext cx="217487" cy="215900"/>
            <a:chOff x="0" y="0"/>
            <a:chExt cx="261905" cy="261905"/>
          </a:xfrm>
        </p:grpSpPr>
        <p:sp>
          <p:nvSpPr>
            <p:cNvPr id="4103" name="椭圆 15"/>
            <p:cNvSpPr>
              <a:spLocks noChangeArrowheads="1"/>
            </p:cNvSpPr>
            <p:nvPr/>
          </p:nvSpPr>
          <p:spPr bwMode="auto">
            <a:xfrm>
              <a:off x="0" y="0"/>
              <a:ext cx="261905" cy="26190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4104" name="Group 8"/>
            <p:cNvGrpSpPr>
              <a:grpSpLocks/>
            </p:cNvGrpSpPr>
            <p:nvPr/>
          </p:nvGrpSpPr>
          <p:grpSpPr bwMode="auto">
            <a:xfrm>
              <a:off x="39982" y="45167"/>
              <a:ext cx="189632" cy="171572"/>
              <a:chOff x="0" y="0"/>
              <a:chExt cx="432048" cy="390901"/>
            </a:xfrm>
          </p:grpSpPr>
          <p:sp>
            <p:nvSpPr>
              <p:cNvPr id="4105" name="直接连接符 20"/>
              <p:cNvSpPr>
                <a:spLocks noChangeShapeType="1"/>
              </p:cNvSpPr>
              <p:nvPr/>
            </p:nvSpPr>
            <p:spPr bwMode="auto">
              <a:xfrm>
                <a:off x="218152" y="-1993"/>
                <a:ext cx="1" cy="394884"/>
              </a:xfrm>
              <a:prstGeom prst="line">
                <a:avLst/>
              </a:prstGeom>
              <a:noFill/>
              <a:ln w="28575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06" name="直接连接符 21"/>
              <p:cNvSpPr>
                <a:spLocks noChangeShapeType="1"/>
              </p:cNvSpPr>
              <p:nvPr/>
            </p:nvSpPr>
            <p:spPr bwMode="auto">
              <a:xfrm flipH="1">
                <a:off x="373" y="195450"/>
                <a:ext cx="431203" cy="1"/>
              </a:xfrm>
              <a:prstGeom prst="line">
                <a:avLst/>
              </a:prstGeom>
              <a:noFill/>
              <a:ln w="28575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</p:grpSp>
      </p:grpSp>
      <p:grpSp>
        <p:nvGrpSpPr>
          <p:cNvPr id="4107" name="Group 11"/>
          <p:cNvGrpSpPr>
            <a:grpSpLocks/>
          </p:cNvGrpSpPr>
          <p:nvPr/>
        </p:nvGrpSpPr>
        <p:grpSpPr bwMode="auto">
          <a:xfrm>
            <a:off x="3875088" y="4410075"/>
            <a:ext cx="217487" cy="215900"/>
            <a:chOff x="0" y="0"/>
            <a:chExt cx="261905" cy="261905"/>
          </a:xfrm>
        </p:grpSpPr>
        <p:sp>
          <p:nvSpPr>
            <p:cNvPr id="4108" name="椭圆 44"/>
            <p:cNvSpPr>
              <a:spLocks noChangeArrowheads="1"/>
            </p:cNvSpPr>
            <p:nvPr/>
          </p:nvSpPr>
          <p:spPr bwMode="auto">
            <a:xfrm>
              <a:off x="0" y="0"/>
              <a:ext cx="261905" cy="261905"/>
            </a:xfrm>
            <a:prstGeom prst="ellipse">
              <a:avLst/>
            </a:prstGeom>
            <a:noFill/>
            <a:ln w="19050" cap="flat" cmpd="sng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4109" name="Group 13"/>
            <p:cNvGrpSpPr>
              <a:grpSpLocks/>
            </p:cNvGrpSpPr>
            <p:nvPr/>
          </p:nvGrpSpPr>
          <p:grpSpPr bwMode="auto">
            <a:xfrm>
              <a:off x="37092" y="50937"/>
              <a:ext cx="192519" cy="161268"/>
              <a:chOff x="0" y="0"/>
              <a:chExt cx="438623" cy="367430"/>
            </a:xfrm>
          </p:grpSpPr>
          <p:sp>
            <p:nvSpPr>
              <p:cNvPr id="4110" name="直接连接符 46"/>
              <p:cNvSpPr>
                <a:spLocks noChangeShapeType="1"/>
              </p:cNvSpPr>
              <p:nvPr/>
            </p:nvSpPr>
            <p:spPr bwMode="auto">
              <a:xfrm>
                <a:off x="220380" y="-1976"/>
                <a:ext cx="217776" cy="197446"/>
              </a:xfrm>
              <a:prstGeom prst="line">
                <a:avLst/>
              </a:prstGeom>
              <a:noFill/>
              <a:ln w="1905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11" name="直接连接符 47"/>
              <p:cNvSpPr>
                <a:spLocks noChangeShapeType="1"/>
              </p:cNvSpPr>
              <p:nvPr/>
            </p:nvSpPr>
            <p:spPr bwMode="auto">
              <a:xfrm flipH="1">
                <a:off x="-1753" y="182305"/>
                <a:ext cx="431199" cy="1"/>
              </a:xfrm>
              <a:prstGeom prst="line">
                <a:avLst/>
              </a:prstGeom>
              <a:noFill/>
              <a:ln w="1905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12" name="直接连接符 49"/>
              <p:cNvSpPr>
                <a:spLocks noChangeShapeType="1"/>
              </p:cNvSpPr>
              <p:nvPr/>
            </p:nvSpPr>
            <p:spPr bwMode="auto">
              <a:xfrm flipH="1">
                <a:off x="220380" y="169144"/>
                <a:ext cx="217776" cy="197443"/>
              </a:xfrm>
              <a:prstGeom prst="line">
                <a:avLst/>
              </a:prstGeom>
              <a:noFill/>
              <a:ln w="19050" cap="flat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l-PL"/>
              </a:p>
            </p:txBody>
          </p:sp>
        </p:grpSp>
      </p:grpSp>
      <p:grpSp>
        <p:nvGrpSpPr>
          <p:cNvPr id="4119" name="Group 23"/>
          <p:cNvGrpSpPr>
            <a:grpSpLocks/>
          </p:cNvGrpSpPr>
          <p:nvPr/>
        </p:nvGrpSpPr>
        <p:grpSpPr bwMode="auto">
          <a:xfrm>
            <a:off x="4303713" y="411163"/>
            <a:ext cx="4281486" cy="2309359"/>
            <a:chOff x="0" y="0"/>
            <a:chExt cx="4280798" cy="2309339"/>
          </a:xfrm>
        </p:grpSpPr>
        <p:sp>
          <p:nvSpPr>
            <p:cNvPr id="4120" name="矩形 10"/>
            <p:cNvSpPr>
              <a:spLocks noChangeArrowheads="1"/>
            </p:cNvSpPr>
            <p:nvPr/>
          </p:nvSpPr>
          <p:spPr bwMode="auto">
            <a:xfrm>
              <a:off x="0" y="0"/>
              <a:ext cx="4280798" cy="2232006"/>
            </a:xfrm>
            <a:prstGeom prst="rect">
              <a:avLst/>
            </a:prstGeom>
            <a:solidFill>
              <a:srgbClr val="21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22" name="TextBox 1"/>
            <p:cNvSpPr>
              <a:spLocks noChangeArrowheads="1"/>
            </p:cNvSpPr>
            <p:nvPr/>
          </p:nvSpPr>
          <p:spPr bwMode="auto">
            <a:xfrm>
              <a:off x="275939" y="1724569"/>
              <a:ext cx="3925637" cy="584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3200" b="1" dirty="0" smtClean="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Poznańska grupa .NET</a:t>
              </a:r>
              <a:endParaRPr lang="zh-CN" altLang="en-US" dirty="0"/>
            </a:p>
          </p:txBody>
        </p:sp>
      </p:grpSp>
      <p:pic>
        <p:nvPicPr>
          <p:cNvPr id="41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2462213"/>
            <a:ext cx="1516062" cy="151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08755">
            <a:off x="2378075" y="3670300"/>
            <a:ext cx="627063" cy="62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4122738"/>
            <a:ext cx="3175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63" y="4079875"/>
            <a:ext cx="200025" cy="20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8" name="矩形 4"/>
          <p:cNvSpPr>
            <a:spLocks noChangeArrowheads="1"/>
          </p:cNvSpPr>
          <p:nvPr/>
        </p:nvSpPr>
        <p:spPr bwMode="auto">
          <a:xfrm>
            <a:off x="4284663" y="2716213"/>
            <a:ext cx="4393218" cy="19653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pl-PL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53" y="585433"/>
            <a:ext cx="3211965" cy="1682771"/>
          </a:xfrm>
          <a:prstGeom prst="rect">
            <a:avLst/>
          </a:prstGeom>
        </p:spPr>
      </p:pic>
      <p:pic>
        <p:nvPicPr>
          <p:cNvPr id="3074" name="Picture 2" descr="http://www.data3.com/wp-content/uploads/2012/06/MSFT_logo_pn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241" y="2601495"/>
            <a:ext cx="3597603" cy="132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nokiamuseum.info/wp-content/uploads/2013/06/NOKI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707" y="3764203"/>
            <a:ext cx="3196673" cy="63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" fill="hold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" fill="hold"/>
                                        <p:tgtEl>
                                          <p:spTgt spid="4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" fill="hold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4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4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" fill="hold"/>
                                        <p:tgtEl>
                                          <p:spTgt spid="4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4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" fill="hold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4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" fill="hold"/>
                                        <p:tgtEl>
                                          <p:spTgt spid="4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nimBg="1"/>
      <p:bldP spid="4100" grpId="0"/>
      <p:bldP spid="41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395842"/>
            <a:ext cx="7412861" cy="4336496"/>
            <a:chOff x="0" y="-5795"/>
            <a:chExt cx="7414788" cy="4335988"/>
          </a:xfrm>
          <a:solidFill>
            <a:srgbClr val="0070C0"/>
          </a:solidFill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0" y="579369"/>
              <a:ext cx="7379865" cy="37508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34923" y="-5795"/>
              <a:ext cx="7379865" cy="375639"/>
              <a:chOff x="721" y="-5820"/>
              <a:chExt cx="7379865" cy="375639"/>
            </a:xfrm>
            <a:grpFill/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721" y="-5820"/>
                <a:ext cx="4043152" cy="36928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Współpraca z studenckimi grupami .NET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58" name="TextBox 14"/>
            <p:cNvSpPr>
              <a:spLocks noChangeArrowheads="1"/>
            </p:cNvSpPr>
            <p:nvPr/>
          </p:nvSpPr>
          <p:spPr bwMode="auto">
            <a:xfrm>
              <a:off x="717770" y="729397"/>
              <a:ext cx="6181439" cy="5847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P</a:t>
              </a:r>
              <a:r>
                <a:rPr lang="pl-PL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lany Współpracy z Studenckimi Grupami .NET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13679" y="1662113"/>
            <a:ext cx="6823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Prowadzenie wykładów przez aktywnych członków Poznańskiej grupy .NET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565" y="2381389"/>
            <a:ext cx="6823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Przeprowadzanie szkoleń dla studentów z technologii .NET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80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401144"/>
            <a:ext cx="7412861" cy="4331194"/>
            <a:chOff x="0" y="-494"/>
            <a:chExt cx="7414788" cy="4330687"/>
          </a:xfrm>
          <a:solidFill>
            <a:srgbClr val="0070C0"/>
          </a:solidFill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0" y="579369"/>
              <a:ext cx="7379865" cy="375082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34923" y="-494"/>
              <a:ext cx="7379865" cy="370338"/>
              <a:chOff x="721" y="-519"/>
              <a:chExt cx="7379865" cy="370338"/>
            </a:xfrm>
            <a:grpFill/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17640" y="-519"/>
                <a:ext cx="4108360" cy="36928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Współpraca z zawodowymi grupami .NET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58" name="TextBox 14"/>
            <p:cNvSpPr>
              <a:spLocks noChangeArrowheads="1"/>
            </p:cNvSpPr>
            <p:nvPr/>
          </p:nvSpPr>
          <p:spPr bwMode="auto">
            <a:xfrm>
              <a:off x="717770" y="729397"/>
              <a:ext cx="6320936" cy="58470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P</a:t>
              </a:r>
              <a:r>
                <a:rPr lang="pl-PL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lany Współpracy z Zawodowymi Grupami .NET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13679" y="1856262"/>
            <a:ext cx="68235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Aktywna wymiana prelegentów między grupami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3679" y="2436720"/>
            <a:ext cx="68235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Promocja Poznańskiej grupy .NET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2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391426"/>
            <a:ext cx="7412861" cy="4340912"/>
            <a:chOff x="0" y="-10211"/>
            <a:chExt cx="7414788" cy="4340404"/>
          </a:xfrm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0" y="579369"/>
              <a:ext cx="7379865" cy="375082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34923" y="-10211"/>
              <a:ext cx="7379865" cy="380055"/>
              <a:chOff x="721" y="-10236"/>
              <a:chExt cx="7379865" cy="380055"/>
            </a:xfrm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721" y="-10236"/>
                <a:ext cx="2174541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Organizacja </a:t>
                </a:r>
                <a:r>
                  <a:rPr lang="pl-PL" b="1" dirty="0" err="1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Eventów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58" name="TextBox 14"/>
            <p:cNvSpPr>
              <a:spLocks noChangeArrowheads="1"/>
            </p:cNvSpPr>
            <p:nvPr/>
          </p:nvSpPr>
          <p:spPr bwMode="auto">
            <a:xfrm>
              <a:off x="717770" y="729397"/>
              <a:ext cx="2901292" cy="58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O</a:t>
              </a:r>
              <a:r>
                <a:rPr lang="pl-PL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rganizacja </a:t>
              </a:r>
              <a:r>
                <a:rPr lang="pl-PL" sz="2400" b="1" dirty="0" err="1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Eventów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13679" y="1726762"/>
            <a:ext cx="68235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Zorganizowanie szkolenia np. (technologia Unity)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3679" y="2167452"/>
            <a:ext cx="68235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Organizacja imprezy typu </a:t>
            </a:r>
            <a:r>
              <a:rPr lang="pl-PL" sz="2000" dirty="0" err="1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Hackaton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3679" y="2638864"/>
            <a:ext cx="6823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u="sng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Zorganizowanie wspólnie z studenckimi grupami .NET konferencji np. Poznańskie dni .NET</a:t>
            </a:r>
            <a:endParaRPr lang="pl-PL" sz="2000" b="0" i="0" u="sng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54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2" name="Group 22"/>
          <p:cNvGrpSpPr>
            <a:grpSpLocks/>
          </p:cNvGrpSpPr>
          <p:nvPr/>
        </p:nvGrpSpPr>
        <p:grpSpPr bwMode="auto">
          <a:xfrm>
            <a:off x="-5724" y="398780"/>
            <a:ext cx="7386012" cy="372745"/>
            <a:chOff x="-5724" y="-2854"/>
            <a:chExt cx="7386036" cy="372186"/>
          </a:xfrm>
          <a:solidFill>
            <a:srgbClr val="E36213"/>
          </a:solidFill>
        </p:grpSpPr>
        <p:sp>
          <p:nvSpPr>
            <p:cNvPr id="5143" name="矩形 3"/>
            <p:cNvSpPr>
              <a:spLocks noChangeArrowheads="1"/>
            </p:cNvSpPr>
            <p:nvPr/>
          </p:nvSpPr>
          <p:spPr bwMode="auto">
            <a:xfrm>
              <a:off x="0" y="11095"/>
              <a:ext cx="7380312" cy="358237"/>
            </a:xfrm>
            <a:prstGeom prst="rect">
              <a:avLst/>
            </a:prstGeom>
            <a:solidFill>
              <a:srgbClr val="E362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4" name="TextBox 2047"/>
            <p:cNvSpPr>
              <a:spLocks noChangeArrowheads="1"/>
            </p:cNvSpPr>
            <p:nvPr/>
          </p:nvSpPr>
          <p:spPr bwMode="auto">
            <a:xfrm>
              <a:off x="-5724" y="-2854"/>
              <a:ext cx="2357448" cy="36877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Paula </a:t>
              </a:r>
              <a:r>
                <a:rPr lang="en-US" b="1" dirty="0" err="1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Januszkiewicz</a:t>
              </a:r>
              <a:r>
                <a:rPr lang="pl-PL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 !!!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7" name="TextBox 9"/>
          <p:cNvSpPr>
            <a:spLocks noChangeArrowheads="1"/>
          </p:cNvSpPr>
          <p:nvPr/>
        </p:nvSpPr>
        <p:spPr bwMode="auto">
          <a:xfrm>
            <a:off x="2627109" y="975316"/>
            <a:ext cx="2348719" cy="647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l-PL" sz="4000" b="1" dirty="0" smtClean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K</a:t>
            </a:r>
            <a:r>
              <a:rPr lang="pl-PL" sz="2800" b="1" dirty="0" smtClean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iedy i Gdzie?</a:t>
            </a:r>
            <a:endParaRPr lang="zh-CN" altLang="en-US" dirty="0"/>
          </a:p>
        </p:txBody>
      </p:sp>
      <p:sp>
        <p:nvSpPr>
          <p:cNvPr id="52" name="矩形 19"/>
          <p:cNvSpPr>
            <a:spLocks noChangeArrowheads="1"/>
          </p:cNvSpPr>
          <p:nvPr/>
        </p:nvSpPr>
        <p:spPr bwMode="auto">
          <a:xfrm>
            <a:off x="-30163" y="981075"/>
            <a:ext cx="7377947" cy="3751263"/>
          </a:xfrm>
          <a:prstGeom prst="rect">
            <a:avLst/>
          </a:prstGeom>
          <a:solidFill>
            <a:srgbClr val="E36213"/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pl-PL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194" y="983933"/>
            <a:ext cx="1296594" cy="1515871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0" y="1003908"/>
            <a:ext cx="60411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Topowa prelegentka na wielu światowych konferencjach m.in. </a:t>
            </a:r>
            <a:r>
              <a:rPr lang="pl-PL" sz="14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TechEd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</a:t>
            </a:r>
            <a:r>
              <a:rPr lang="pl-PL" sz="14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North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</a:t>
            </a:r>
            <a:r>
              <a:rPr lang="pl-PL" sz="14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America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, </a:t>
            </a:r>
            <a:r>
              <a:rPr lang="pl-PL" sz="14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TechEd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Europe, </a:t>
            </a:r>
            <a:r>
              <a:rPr lang="pl-PL" sz="14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TechEd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Middle East, </a:t>
            </a:r>
            <a:r>
              <a:rPr lang="pl-PL" sz="14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TechEd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Russia, RSA China, </a:t>
            </a:r>
            <a:r>
              <a:rPr lang="pl-PL" sz="14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CyberCrime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Security Forum, </a:t>
            </a:r>
            <a:r>
              <a:rPr lang="pl-PL" sz="14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Secure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NASK, ARES i wielu innych poświęconych bezpieczeństwu</a:t>
            </a:r>
            <a:endParaRPr lang="pl-PL" sz="140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-30164" y="1985138"/>
            <a:ext cx="60613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Posiada następujące tytuły Microsoft: MCT, MCSE/A+S, MCTS (SA, EA), MCITP, MCDBA, </a:t>
            </a:r>
            <a:r>
              <a:rPr lang="pl-PL" sz="14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MCP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, została także uhonorowana tytułem MVP Enterprise Security</a:t>
            </a:r>
            <a:endParaRPr lang="pl-PL" sz="140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-30164" y="2786526"/>
            <a:ext cx="71953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4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Jako 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jedna z dwóch osób w Polsce, należy do programu Microsoft Security </a:t>
            </a:r>
            <a:r>
              <a:rPr lang="pl-PL" sz="14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Trusted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</a:t>
            </a:r>
            <a:r>
              <a:rPr lang="pl-PL" sz="14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Advisor oraz jest </a:t>
            </a:r>
            <a:r>
              <a:rPr lang="pl-PL" sz="14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członkiem zespołu </a:t>
            </a:r>
            <a:r>
              <a:rPr lang="pl-PL" sz="14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Microsoft </a:t>
            </a:r>
            <a:r>
              <a:rPr lang="pl-PL" sz="14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Springboard</a:t>
            </a:r>
            <a:endParaRPr lang="pl-PL" sz="140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57" name="TextBox 9"/>
          <p:cNvSpPr>
            <a:spLocks noChangeArrowheads="1"/>
          </p:cNvSpPr>
          <p:nvPr/>
        </p:nvSpPr>
        <p:spPr bwMode="auto">
          <a:xfrm>
            <a:off x="30634" y="3198370"/>
            <a:ext cx="243047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l-PL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K</a:t>
            </a:r>
            <a:r>
              <a:rPr lang="pl-PL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iedy i Gdzie ?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18"/>
          <p:cNvSpPr>
            <a:spLocks noChangeArrowheads="1"/>
          </p:cNvSpPr>
          <p:nvPr/>
        </p:nvSpPr>
        <p:spPr bwMode="auto">
          <a:xfrm>
            <a:off x="53342" y="3906256"/>
            <a:ext cx="389555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l-PL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Data 21.04.2014 (poniedziałek)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Siedziba </a:t>
            </a:r>
            <a:r>
              <a:rPr lang="pl-PL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firmy </a:t>
            </a:r>
            <a:r>
              <a:rPr lang="pl-PL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Cognifide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357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5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7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14A6-5494-4132-BF4A-BF68B3BA0C4B}" type="datetime1">
              <a:rPr lang="pl-PL" altLang="en-US" smtClean="0"/>
              <a:pPr/>
              <a:t>2013-11-13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3316" y="170107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8" y="256450"/>
            <a:ext cx="2284507" cy="1196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1914" y="25645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Opis i cele </a:t>
            </a:r>
            <a:r>
              <a:rPr lang="pl-PL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35571" y="170107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8864" y="1709672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1009" y="3237279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35571" y="1709672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00759" y="1817559"/>
            <a:ext cx="2284507" cy="1194648"/>
          </a:xfrm>
          <a:prstGeom prst="rect">
            <a:avLst/>
          </a:prstGeom>
          <a:blipFill dpi="0" rotWithShape="1">
            <a:blip r:embed="rId3"/>
            <a:srcRect/>
            <a:stretch>
              <a:fillRect b="-13000"/>
            </a:stretch>
          </a:blip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66476" y="1819286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Podziękowania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635571" y="3237279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172" name="Picture 4" descr="http://www.catering24.pl/Data/Sites/1/sites_photo/shutterstock_626817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2" y="3351837"/>
            <a:ext cx="2345548" cy="119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854221" y="3346893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Konferencja MTS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76" name="Picture 8" descr="http://www.wande.net.pl/nowa/uploads/slider/konferencje/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33" y="268302"/>
            <a:ext cx="2275933" cy="11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49071" y="25645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Ciekawostki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78" name="Picture 10" descr="https://www.premier.gov.pl/static/files/styles/width798/public/images/wydarzenia/fotolia_39806982_l_996_52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5" y="1810648"/>
            <a:ext cx="2394359" cy="11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952364" y="181557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Plany 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80" name="Picture 12" descr="https://encrypted-tbn3.gstatic.com/images?q=tbn:ANd9GcSKevkEeHdK3vdOL5iW2Jv-m1p9XK3zOKFUwzqy2vWKtTRdUeH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59" y="3342161"/>
            <a:ext cx="2275933" cy="1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572000" y="3346893"/>
            <a:ext cx="167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Jak dołączyć do 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21" name="Picture 6" descr="https://cdn1.iconfinder.com/data/icons/musthave/256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96" y="2401300"/>
            <a:ext cx="628043" cy="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cdn1.iconfinder.com/data/icons/musthave/256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32" y="820557"/>
            <a:ext cx="628043" cy="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9149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8112" y="396253"/>
            <a:ext cx="15020937" cy="4317652"/>
            <a:chOff x="-7951" y="-5384"/>
            <a:chExt cx="15024841" cy="4317146"/>
          </a:xfrm>
        </p:grpSpPr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29827" y="560938"/>
              <a:ext cx="7379865" cy="375082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-7951" y="-5384"/>
              <a:ext cx="7422739" cy="375228"/>
              <a:chOff x="-42153" y="-5409"/>
              <a:chExt cx="7422739" cy="375228"/>
            </a:xfrm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-42153" y="-5409"/>
                <a:ext cx="1802693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Konferencja MTS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61" name="TextBox 26"/>
            <p:cNvSpPr>
              <a:spLocks noChangeArrowheads="1"/>
            </p:cNvSpPr>
            <p:nvPr/>
          </p:nvSpPr>
          <p:spPr bwMode="auto">
            <a:xfrm>
              <a:off x="13901841" y="0"/>
              <a:ext cx="11150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Title Here</a:t>
              </a:r>
              <a:endParaRPr lang="zh-CN" alt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405358" y="1148651"/>
            <a:ext cx="45553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Odbyła się 22-23 października 2013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5358" y="1618077"/>
            <a:ext cx="4068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Warszawskie Centrum Expo XXI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5358" y="2087503"/>
            <a:ext cx="32700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7 równoległych prelekcji</a:t>
            </a:r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47" y="4014049"/>
            <a:ext cx="632031" cy="63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05358" y="2529822"/>
            <a:ext cx="57691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W dniu 22.10 odbyły się laboratoria/ IT </a:t>
            </a:r>
            <a:r>
              <a:rPr lang="pl-PL" sz="2000" b="0" i="0" dirty="0" err="1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Campy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  <a:p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( po wykładach)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4039" y="3282182"/>
            <a:ext cx="6213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Partnerzy Microsoft/Egzaminy Microsoft - przerwy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8510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8112" y="396253"/>
            <a:ext cx="15020937" cy="4317652"/>
            <a:chOff x="-7951" y="-5384"/>
            <a:chExt cx="15024841" cy="4317146"/>
          </a:xfrm>
        </p:grpSpPr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29827" y="560938"/>
              <a:ext cx="7379865" cy="375082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-7951" y="-5384"/>
              <a:ext cx="7422739" cy="375228"/>
              <a:chOff x="-42153" y="-5409"/>
              <a:chExt cx="7422739" cy="375228"/>
            </a:xfrm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-42153" y="-5409"/>
                <a:ext cx="1802693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Konferencja MTS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61" name="TextBox 26"/>
            <p:cNvSpPr>
              <a:spLocks noChangeArrowheads="1"/>
            </p:cNvSpPr>
            <p:nvPr/>
          </p:nvSpPr>
          <p:spPr bwMode="auto">
            <a:xfrm>
              <a:off x="13901841" y="0"/>
              <a:ext cx="11150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Title Here</a:t>
              </a:r>
              <a:endParaRPr lang="zh-CN" altLang="en-US"/>
            </a:p>
          </p:txBody>
        </p:sp>
      </p:grp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019" y="4069681"/>
            <a:ext cx="632031" cy="63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Microsoft Technology Summit 2013 (Poland) by domelstudio.p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212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8112" y="396253"/>
            <a:ext cx="7420810" cy="4317652"/>
            <a:chOff x="-7951" y="-5384"/>
            <a:chExt cx="7422739" cy="4317146"/>
          </a:xfrm>
        </p:grpSpPr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29827" y="560938"/>
              <a:ext cx="7379865" cy="375082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-7951" y="-5384"/>
              <a:ext cx="7422739" cy="375228"/>
              <a:chOff x="-42153" y="-5409"/>
              <a:chExt cx="7422739" cy="375228"/>
            </a:xfrm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-42153" y="-5409"/>
                <a:ext cx="3620843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Poznańska grupa .NET na tle innych.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47" y="4014049"/>
            <a:ext cx="632031" cy="63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4"/>
          <p:cNvSpPr>
            <a:spLocks noChangeArrowheads="1"/>
          </p:cNvSpPr>
          <p:nvPr/>
        </p:nvSpPr>
        <p:spPr bwMode="auto">
          <a:xfrm>
            <a:off x="940951" y="1923453"/>
            <a:ext cx="511922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l-PL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J</a:t>
            </a:r>
            <a:r>
              <a:rPr lang="pl-PL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ak wypadła Poznańska grupa .NET na</a:t>
            </a:r>
          </a:p>
          <a:p>
            <a:r>
              <a:rPr lang="pl-PL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tle innych grup zawodowych?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78865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14A6-5494-4132-BF4A-BF68B3BA0C4B}" type="datetime1">
              <a:rPr lang="pl-PL" altLang="en-US" smtClean="0"/>
              <a:pPr/>
              <a:t>2013-11-13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3316" y="170107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8" y="256450"/>
            <a:ext cx="2284507" cy="1196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1914" y="25645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Opis i cele </a:t>
            </a:r>
            <a:r>
              <a:rPr lang="pl-PL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35571" y="170107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8864" y="1709672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1009" y="3237279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35571" y="1709672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00759" y="1817559"/>
            <a:ext cx="2284507" cy="1194648"/>
          </a:xfrm>
          <a:prstGeom prst="rect">
            <a:avLst/>
          </a:prstGeom>
          <a:blipFill dpi="0" rotWithShape="1">
            <a:blip r:embed="rId3"/>
            <a:srcRect/>
            <a:stretch>
              <a:fillRect b="-13000"/>
            </a:stretch>
          </a:blip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66476" y="1819286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Podziękowania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635571" y="3237279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172" name="Picture 4" descr="http://www.catering24.pl/Data/Sites/1/sites_photo/shutterstock_626817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2" y="3351837"/>
            <a:ext cx="2345548" cy="119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854221" y="3346893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Konferencja MTS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76" name="Picture 8" descr="http://www.wande.net.pl/nowa/uploads/slider/konferencje/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33" y="268302"/>
            <a:ext cx="2275933" cy="11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49071" y="25645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Ciekawostki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78" name="Picture 10" descr="https://www.premier.gov.pl/static/files/styles/width798/public/images/wydarzenia/fotolia_39806982_l_996_52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5" y="1810648"/>
            <a:ext cx="2394359" cy="11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952364" y="181557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Plany 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80" name="Picture 12" descr="https://encrypted-tbn3.gstatic.com/images?q=tbn:ANd9GcSKevkEeHdK3vdOL5iW2Jv-m1p9XK3zOKFUwzqy2vWKtTRdUeH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59" y="3342161"/>
            <a:ext cx="2275933" cy="1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572000" y="3346893"/>
            <a:ext cx="167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Jak dołączyć do 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21" name="Picture 6" descr="https://cdn1.iconfinder.com/data/icons/musthave/256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96" y="2401300"/>
            <a:ext cx="628043" cy="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cdn1.iconfinder.com/data/icons/musthave/256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32" y="820557"/>
            <a:ext cx="628043" cy="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s://cdn1.iconfinder.com/data/icons/musthave/256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737" y="3957896"/>
            <a:ext cx="628043" cy="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247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-7032206" y="8315522"/>
            <a:ext cx="1448963" cy="229735"/>
            <a:chOff x="-7951" y="-5384"/>
            <a:chExt cx="7422739" cy="4317146"/>
          </a:xfrm>
        </p:grpSpPr>
        <p:sp>
          <p:nvSpPr>
            <p:cNvPr id="10" name="矩形 19"/>
            <p:cNvSpPr>
              <a:spLocks noChangeArrowheads="1"/>
            </p:cNvSpPr>
            <p:nvPr/>
          </p:nvSpPr>
          <p:spPr bwMode="auto">
            <a:xfrm>
              <a:off x="29827" y="560938"/>
              <a:ext cx="7379865" cy="375082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1" name="Group 5"/>
            <p:cNvGrpSpPr>
              <a:grpSpLocks/>
            </p:cNvGrpSpPr>
            <p:nvPr/>
          </p:nvGrpSpPr>
          <p:grpSpPr bwMode="auto">
            <a:xfrm>
              <a:off x="-7951" y="-5384"/>
              <a:ext cx="7422739" cy="375228"/>
              <a:chOff x="-42153" y="-5409"/>
              <a:chExt cx="7422739" cy="375228"/>
            </a:xfrm>
          </p:grpSpPr>
          <p:sp>
            <p:nvSpPr>
              <p:cNvPr id="12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3" name="TextBox 5"/>
              <p:cNvSpPr>
                <a:spLocks noChangeArrowheads="1"/>
              </p:cNvSpPr>
              <p:nvPr/>
            </p:nvSpPr>
            <p:spPr bwMode="auto">
              <a:xfrm>
                <a:off x="-42153" y="-5409"/>
                <a:ext cx="3620843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Poznańska grupa .NET na tle innych.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" name="Welcome to DVLUP by Nokia Develop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31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16" y="170107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8" y="256450"/>
            <a:ext cx="2284507" cy="1196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1914" y="25645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Opis i cele </a:t>
            </a:r>
            <a:r>
              <a:rPr lang="pl-PL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35571" y="170107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8864" y="1709672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1009" y="3237279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35571" y="1709672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00759" y="1817559"/>
            <a:ext cx="2284507" cy="1194648"/>
          </a:xfrm>
          <a:prstGeom prst="rect">
            <a:avLst/>
          </a:prstGeom>
          <a:blipFill dpi="0" rotWithShape="1">
            <a:blip r:embed="rId3"/>
            <a:srcRect/>
            <a:stretch>
              <a:fillRect b="-13000"/>
            </a:stretch>
          </a:blip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89821" y="1781972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Sprawozdanie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635571" y="3237279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172" name="Picture 4" descr="http://www.catering24.pl/Data/Sites/1/sites_photo/shutterstock_626817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2" y="3351837"/>
            <a:ext cx="2345548" cy="119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854221" y="3346893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Konferencja MTS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76" name="Picture 8" descr="http://www.wande.net.pl/nowa/uploads/slider/konferencje/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33" y="268302"/>
            <a:ext cx="2275933" cy="11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49071" y="25645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Ciekawostki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78" name="Picture 10" descr="https://www.premier.gov.pl/static/files/styles/width798/public/images/wydarzenia/fotolia_39806982_l_996_52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5" y="1810648"/>
            <a:ext cx="2394359" cy="11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952364" y="181557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Plany 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80" name="Picture 12" descr="https://encrypted-tbn3.gstatic.com/images?q=tbn:ANd9GcSKevkEeHdK3vdOL5iW2Jv-m1p9XK3zOKFUwzqy2vWKtTRdUeH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59" y="3342161"/>
            <a:ext cx="2275933" cy="1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572000" y="3346893"/>
            <a:ext cx="167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Jak dołączyć do 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575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3" dur="20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20" grpId="0" animBg="1"/>
      <p:bldP spid="23" grpId="0" animBg="1"/>
      <p:bldP spid="26" grpId="0" animBg="1"/>
      <p:bldP spid="27" grpId="0" animBg="1"/>
      <p:bldP spid="28" grpId="0"/>
      <p:bldP spid="29" grpId="0" animBg="1"/>
      <p:bldP spid="25" grpId="0"/>
      <p:bldP spid="19" grpId="0"/>
      <p:bldP spid="22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44" y="429596"/>
            <a:ext cx="7464888" cy="4284309"/>
            <a:chOff x="29827" y="27955"/>
            <a:chExt cx="7466828" cy="4283807"/>
          </a:xfrm>
        </p:grpSpPr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29827" y="560938"/>
              <a:ext cx="7379865" cy="375082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1" name="TextBox 5"/>
            <p:cNvSpPr>
              <a:spLocks noChangeArrowheads="1"/>
            </p:cNvSpPr>
            <p:nvPr/>
          </p:nvSpPr>
          <p:spPr bwMode="auto">
            <a:xfrm>
              <a:off x="30171" y="27955"/>
              <a:ext cx="7466484" cy="36928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dirty="0"/>
                <a:t>Nokia DVLUP – nowatorski program dla deweloperów od dziś w Polsce</a:t>
              </a:r>
            </a:p>
          </p:txBody>
        </p:sp>
      </p:grp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47" y="4014049"/>
            <a:ext cx="632031" cy="63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-7032206" y="8315522"/>
            <a:ext cx="1448963" cy="229735"/>
            <a:chOff x="-7951" y="-5384"/>
            <a:chExt cx="7422739" cy="4317146"/>
          </a:xfrm>
        </p:grpSpPr>
        <p:sp>
          <p:nvSpPr>
            <p:cNvPr id="10" name="矩形 19"/>
            <p:cNvSpPr>
              <a:spLocks noChangeArrowheads="1"/>
            </p:cNvSpPr>
            <p:nvPr/>
          </p:nvSpPr>
          <p:spPr bwMode="auto">
            <a:xfrm>
              <a:off x="29827" y="560938"/>
              <a:ext cx="7379865" cy="375082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1" name="Group 5"/>
            <p:cNvGrpSpPr>
              <a:grpSpLocks/>
            </p:cNvGrpSpPr>
            <p:nvPr/>
          </p:nvGrpSpPr>
          <p:grpSpPr bwMode="auto">
            <a:xfrm>
              <a:off x="-7951" y="-5384"/>
              <a:ext cx="7422739" cy="375228"/>
              <a:chOff x="-42153" y="-5409"/>
              <a:chExt cx="7422739" cy="375228"/>
            </a:xfrm>
          </p:grpSpPr>
          <p:sp>
            <p:nvSpPr>
              <p:cNvPr id="12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3" name="TextBox 5"/>
              <p:cNvSpPr>
                <a:spLocks noChangeArrowheads="1"/>
              </p:cNvSpPr>
              <p:nvPr/>
            </p:nvSpPr>
            <p:spPr bwMode="auto">
              <a:xfrm>
                <a:off x="-42153" y="-5409"/>
                <a:ext cx="3620843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Poznańska grupa .NET na tle innych.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15" name="Picture 2" descr="http://developer.nokia.com/pics/dvlup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" y="968581"/>
            <a:ext cx="2319933" cy="131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31703" y="2927076"/>
            <a:ext cx="73779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333333"/>
                </a:solidFill>
                <a:latin typeface="trebuchet ms" panose="020B0603020202020204" pitchFamily="34" charset="0"/>
              </a:rPr>
              <a:t>otrzymują punkty umożliwiające im </a:t>
            </a:r>
            <a:r>
              <a:rPr lang="pl-PL" b="1" dirty="0">
                <a:solidFill>
                  <a:srgbClr val="333333"/>
                </a:solidFill>
                <a:latin typeface="trebuchet ms" panose="020B0603020202020204" pitchFamily="34" charset="0"/>
              </a:rPr>
              <a:t>zdobycie nagród, m.in. akcesoriów i </a:t>
            </a:r>
            <a:r>
              <a:rPr lang="pl-PL" b="1" dirty="0" err="1">
                <a:solidFill>
                  <a:srgbClr val="333333"/>
                </a:solidFill>
                <a:latin typeface="trebuchet ms" panose="020B0603020202020204" pitchFamily="34" charset="0"/>
              </a:rPr>
              <a:t>smartfonów</a:t>
            </a:r>
            <a:r>
              <a:rPr lang="pl-PL" b="1" dirty="0">
                <a:solidFill>
                  <a:srgbClr val="333333"/>
                </a:solidFill>
                <a:latin typeface="trebuchet ms" panose="020B0603020202020204" pitchFamily="34" charset="0"/>
              </a:rPr>
              <a:t> Nokia</a:t>
            </a:r>
            <a:r>
              <a:rPr lang="pl-PL" dirty="0">
                <a:solidFill>
                  <a:srgbClr val="333333"/>
                </a:solidFill>
                <a:latin typeface="trebuchet ms" panose="020B0603020202020204" pitchFamily="34" charset="0"/>
              </a:rPr>
              <a:t>, marketingowego wsparcia swojej aplikacji oraz narzędzi deweloperskich</a:t>
            </a:r>
            <a:endParaRPr lang="pl-PL" dirty="0"/>
          </a:p>
        </p:txBody>
      </p:sp>
      <p:sp>
        <p:nvSpPr>
          <p:cNvPr id="4" name="Rectangle 3"/>
          <p:cNvSpPr/>
          <p:nvPr/>
        </p:nvSpPr>
        <p:spPr>
          <a:xfrm>
            <a:off x="2358364" y="1020170"/>
            <a:ext cx="501923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</a:t>
            </a:r>
            <a:r>
              <a:rPr lang="pl-PL" sz="160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ięcej informacji o programie DVLUP dostępnych jest pod </a:t>
            </a:r>
            <a:r>
              <a:rPr lang="pl-PL" sz="1600" dirty="0" smtClean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adresem: </a:t>
            </a:r>
            <a:r>
              <a:rPr lang="pl-PL" sz="16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hlinkClick r:id="rId4"/>
              </a:rPr>
              <a:t>http</a:t>
            </a:r>
            <a:r>
              <a:rPr lang="pl-PL" sz="16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hlinkClick r:id="rId4"/>
              </a:rPr>
              <a:t>://www.dvlup.com/</a:t>
            </a:r>
            <a:endParaRPr lang="pl-PL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7150" y="2422010"/>
            <a:ext cx="4772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>
                <a:solidFill>
                  <a:srgbClr val="333333"/>
                </a:solidFill>
                <a:latin typeface="trebuchet ms" panose="020B0603020202020204" pitchFamily="34" charset="0"/>
              </a:rPr>
              <a:t>uczestnictwo </a:t>
            </a:r>
            <a:r>
              <a:rPr lang="pl-PL" dirty="0">
                <a:solidFill>
                  <a:srgbClr val="333333"/>
                </a:solidFill>
                <a:latin typeface="trebuchet ms" panose="020B0603020202020204" pitchFamily="34" charset="0"/>
              </a:rPr>
              <a:t>w programie jest bezpłatne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3319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eate successful Windows Phone apps with DVLU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9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4"/>
          <p:cNvSpPr>
            <a:spLocks noChangeArrowheads="1"/>
          </p:cNvSpPr>
          <p:nvPr/>
        </p:nvSpPr>
        <p:spPr bwMode="auto">
          <a:xfrm>
            <a:off x="-31703" y="395714"/>
            <a:ext cx="7377947" cy="35877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pl-PL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1703" y="382477"/>
            <a:ext cx="7409307" cy="4331428"/>
            <a:chOff x="-1540" y="-19158"/>
            <a:chExt cx="7411232" cy="4330920"/>
          </a:xfrm>
        </p:grpSpPr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29827" y="560938"/>
              <a:ext cx="7379865" cy="375082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51" name="TextBox 5"/>
            <p:cNvSpPr>
              <a:spLocks noChangeArrowheads="1"/>
            </p:cNvSpPr>
            <p:nvPr/>
          </p:nvSpPr>
          <p:spPr bwMode="auto">
            <a:xfrm>
              <a:off x="-1540" y="-19158"/>
              <a:ext cx="1877925" cy="36928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Inne ciekawostki</a:t>
              </a:r>
              <a:endPara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47" y="4014049"/>
            <a:ext cx="632031" cy="63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2"/>
          <p:cNvGrpSpPr>
            <a:grpSpLocks/>
          </p:cNvGrpSpPr>
          <p:nvPr/>
        </p:nvGrpSpPr>
        <p:grpSpPr bwMode="auto">
          <a:xfrm>
            <a:off x="-7032206" y="8315522"/>
            <a:ext cx="1448963" cy="229735"/>
            <a:chOff x="-7951" y="-5384"/>
            <a:chExt cx="7422739" cy="4317146"/>
          </a:xfrm>
        </p:grpSpPr>
        <p:sp>
          <p:nvSpPr>
            <p:cNvPr id="10" name="矩形 19"/>
            <p:cNvSpPr>
              <a:spLocks noChangeArrowheads="1"/>
            </p:cNvSpPr>
            <p:nvPr/>
          </p:nvSpPr>
          <p:spPr bwMode="auto">
            <a:xfrm>
              <a:off x="29827" y="560938"/>
              <a:ext cx="7379865" cy="375082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11" name="Group 5"/>
            <p:cNvGrpSpPr>
              <a:grpSpLocks/>
            </p:cNvGrpSpPr>
            <p:nvPr/>
          </p:nvGrpSpPr>
          <p:grpSpPr bwMode="auto">
            <a:xfrm>
              <a:off x="-7951" y="-5384"/>
              <a:ext cx="7422739" cy="375228"/>
              <a:chOff x="-42153" y="-5409"/>
              <a:chExt cx="7422739" cy="375228"/>
            </a:xfrm>
          </p:grpSpPr>
          <p:sp>
            <p:nvSpPr>
              <p:cNvPr id="12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3" name="TextBox 5"/>
              <p:cNvSpPr>
                <a:spLocks noChangeArrowheads="1"/>
              </p:cNvSpPr>
              <p:nvPr/>
            </p:nvSpPr>
            <p:spPr bwMode="auto">
              <a:xfrm>
                <a:off x="-42153" y="-5409"/>
                <a:ext cx="3620843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Poznańska grupa .NET na tle innych.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78023" y="1156756"/>
            <a:ext cx="7268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Kupując konto deweloperskie na Windows lub Windows Phone, otrzymamy automatycznie dostęp do drugiego marketu - nadal po cenie $19 ($99 dla firm)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031" y="2186468"/>
            <a:ext cx="7335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Program Microsoft- </a:t>
            </a:r>
            <a:r>
              <a:rPr lang="pl-PL" sz="2000" dirty="0" err="1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BizSpark</a:t>
            </a: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https://www.microsoft.com/bizspark/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031" y="2973361"/>
            <a:ext cx="73359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Kontrolki Windows Phone </a:t>
            </a:r>
            <a:r>
              <a:rPr lang="pl-PL" sz="20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Telerink</a:t>
            </a: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za </a:t>
            </a:r>
            <a:r>
              <a:rPr lang="pl-PL" sz="20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free</a:t>
            </a: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dla uczestników Nokia Developer </a:t>
            </a:r>
            <a:r>
              <a:rPr lang="pl-PL" sz="20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Offers</a:t>
            </a: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69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B14A6-5494-4132-BF4A-BF68B3BA0C4B}" type="datetime1">
              <a:rPr lang="pl-PL" altLang="en-US" smtClean="0"/>
              <a:pPr/>
              <a:t>2013-11-13</a:t>
            </a:fld>
            <a:endParaRPr lang="zh-CN" altLang="en-US" sz="1800" dirty="0">
              <a:solidFill>
                <a:schemeClr val="tx1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3316" y="170107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8" y="256450"/>
            <a:ext cx="2284507" cy="1196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1914" y="25645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Opis i cele </a:t>
            </a:r>
            <a:r>
              <a:rPr lang="pl-PL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35571" y="170107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8864" y="1709672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1009" y="3237279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35571" y="1709672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00759" y="1817559"/>
            <a:ext cx="2284507" cy="1194648"/>
          </a:xfrm>
          <a:prstGeom prst="rect">
            <a:avLst/>
          </a:prstGeom>
          <a:blipFill dpi="0" rotWithShape="1">
            <a:blip r:embed="rId3"/>
            <a:srcRect/>
            <a:stretch>
              <a:fillRect b="-13000"/>
            </a:stretch>
          </a:blip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66476" y="1819286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Podziękowania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635571" y="3237279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172" name="Picture 4" descr="http://www.catering24.pl/Data/Sites/1/sites_photo/shutterstock_626817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2" y="3351837"/>
            <a:ext cx="2345548" cy="119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854221" y="3346893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Konferencja MTS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76" name="Picture 8" descr="http://www.wande.net.pl/nowa/uploads/slider/konferencje/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33" y="268302"/>
            <a:ext cx="2275933" cy="11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49071" y="25645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Ciekawostki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78" name="Picture 10" descr="https://www.premier.gov.pl/static/files/styles/width798/public/images/wydarzenia/fotolia_39806982_l_996_52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5" y="1810648"/>
            <a:ext cx="2394359" cy="11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952364" y="181557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Plany 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80" name="Picture 12" descr="https://encrypted-tbn3.gstatic.com/images?q=tbn:ANd9GcSKevkEeHdK3vdOL5iW2Jv-m1p9XK3zOKFUwzqy2vWKtTRdUeH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59" y="3342161"/>
            <a:ext cx="2275933" cy="1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572000" y="3346893"/>
            <a:ext cx="167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Jak dołączyć do 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21" name="Picture 6" descr="https://cdn1.iconfinder.com/data/icons/musthave/256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596" y="2401300"/>
            <a:ext cx="628043" cy="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cdn1.iconfinder.com/data/icons/musthave/256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32" y="820557"/>
            <a:ext cx="628043" cy="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ttps://cdn1.iconfinder.com/data/icons/musthave/256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737" y="3957896"/>
            <a:ext cx="628043" cy="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https://cdn1.iconfinder.com/data/icons/musthave/256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052" y="807539"/>
            <a:ext cx="628043" cy="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131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395842"/>
            <a:ext cx="7412861" cy="4336496"/>
            <a:chOff x="0" y="-5795"/>
            <a:chExt cx="7414788" cy="4335988"/>
          </a:xfrm>
          <a:solidFill>
            <a:srgbClr val="0070C0"/>
          </a:solidFill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0" y="579369"/>
              <a:ext cx="7379865" cy="37508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34923" y="-5795"/>
              <a:ext cx="7379865" cy="375639"/>
              <a:chOff x="721" y="-5820"/>
              <a:chExt cx="7379865" cy="375639"/>
            </a:xfrm>
            <a:grpFill/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721" y="-5820"/>
                <a:ext cx="4043152" cy="36928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38</a:t>
                </a:r>
                <a:r>
                  <a:rPr lang="pl-PL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. Spotkanie Poznańskiej Grupy .NET 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58" name="TextBox 14"/>
            <p:cNvSpPr>
              <a:spLocks noChangeArrowheads="1"/>
            </p:cNvSpPr>
            <p:nvPr/>
          </p:nvSpPr>
          <p:spPr bwMode="auto">
            <a:xfrm>
              <a:off x="717770" y="729397"/>
              <a:ext cx="2046092" cy="7078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S</a:t>
              </a:r>
              <a:r>
                <a:rPr lang="pl-PL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potkanie:</a:t>
              </a:r>
              <a:endPara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466119" y="1557594"/>
            <a:ext cx="68235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Data spotkania: 2013-03-06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Prowadzący: Rafał </a:t>
            </a:r>
            <a:r>
              <a:rPr lang="pl-PL" sz="20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Czupryński</a:t>
            </a: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- Microsoft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Temat: Pisanie aplikacji .NET na platformę Windows 8 i tematyce związanej z .Net Framework 4.5 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9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393430"/>
            <a:ext cx="7412861" cy="4338908"/>
            <a:chOff x="0" y="-8207"/>
            <a:chExt cx="7414788" cy="4338400"/>
          </a:xfrm>
          <a:solidFill>
            <a:srgbClr val="0070C0"/>
          </a:solidFill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0" y="579369"/>
              <a:ext cx="7379865" cy="375082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34923" y="-8207"/>
              <a:ext cx="7379865" cy="378051"/>
              <a:chOff x="721" y="-8232"/>
              <a:chExt cx="7379865" cy="378051"/>
            </a:xfrm>
            <a:grpFill/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17178" y="-8232"/>
                <a:ext cx="4043152" cy="36928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39. Spotkanie Poznańskiej Grupy .NET 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58" name="TextBox 14"/>
            <p:cNvSpPr>
              <a:spLocks noChangeArrowheads="1"/>
            </p:cNvSpPr>
            <p:nvPr/>
          </p:nvSpPr>
          <p:spPr bwMode="auto">
            <a:xfrm>
              <a:off x="352308" y="605519"/>
              <a:ext cx="1593542" cy="58470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S</a:t>
              </a:r>
              <a:r>
                <a:rPr lang="pl-PL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potkanie: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77987" y="1492389"/>
            <a:ext cx="682354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Data spotkania: 2013-04-10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1600" dirty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Prowadzący: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Piotr Biegun - Jeden z założycieli </a:t>
            </a:r>
            <a:r>
              <a:rPr lang="pl-PL" sz="16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Whalla</a:t>
            </a: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</a:t>
            </a:r>
            <a:r>
              <a:rPr lang="pl-PL" sz="16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Labs</a:t>
            </a:r>
            <a:endParaRPr lang="pl-PL" sz="1600" dirty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Karol </a:t>
            </a:r>
            <a:r>
              <a:rPr lang="pl-PL" sz="16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Szmaj</a:t>
            </a: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- Finalista Nokia Developers Challenge . Programista w firmie </a:t>
            </a:r>
            <a:r>
              <a:rPr lang="pl-PL" sz="16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Whalla</a:t>
            </a: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</a:t>
            </a:r>
            <a:r>
              <a:rPr lang="pl-PL" sz="16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Labs</a:t>
            </a: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Mateusz </a:t>
            </a:r>
            <a:r>
              <a:rPr lang="pl-PL" sz="16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Pluciak</a:t>
            </a: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- Zwycięzca konkursu w tworzeniu aplikacji Windows Phone na </a:t>
            </a:r>
            <a:r>
              <a:rPr lang="pl-PL" sz="16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GeekClub</a:t>
            </a: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.  Programista w firmie </a:t>
            </a:r>
            <a:r>
              <a:rPr lang="pl-PL" sz="16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Whalla</a:t>
            </a: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</a:t>
            </a:r>
            <a:r>
              <a:rPr lang="pl-PL" sz="16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Labs</a:t>
            </a: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1600" dirty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Temat: Wzorzec projektowy MVVM - jakie są dostępne </a:t>
            </a:r>
            <a:r>
              <a:rPr lang="pl-PL" sz="1600" dirty="0" err="1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frameworki</a:t>
            </a:r>
            <a:r>
              <a:rPr lang="pl-PL" sz="16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(wady i zalety) oraz ograniczenia jakie niesie Windows 8.</a:t>
            </a:r>
            <a:endParaRPr lang="pl-PL" sz="16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2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395842"/>
            <a:ext cx="7412861" cy="4336496"/>
            <a:chOff x="0" y="-5795"/>
            <a:chExt cx="7414788" cy="4335988"/>
          </a:xfrm>
          <a:solidFill>
            <a:srgbClr val="0070C0"/>
          </a:solidFill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0" y="579369"/>
              <a:ext cx="7379865" cy="37508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34923" y="-5795"/>
              <a:ext cx="7379865" cy="375639"/>
              <a:chOff x="721" y="-5820"/>
              <a:chExt cx="7379865" cy="375639"/>
            </a:xfrm>
            <a:grpFill/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721" y="-5820"/>
                <a:ext cx="4043152" cy="36928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40. Spotkanie Poznańskiej Grupy .NET 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58" name="TextBox 14"/>
            <p:cNvSpPr>
              <a:spLocks noChangeArrowheads="1"/>
            </p:cNvSpPr>
            <p:nvPr/>
          </p:nvSpPr>
          <p:spPr bwMode="auto">
            <a:xfrm>
              <a:off x="717770" y="729397"/>
              <a:ext cx="2046092" cy="7078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S</a:t>
              </a:r>
              <a:r>
                <a:rPr lang="pl-PL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potkanie:</a:t>
              </a:r>
              <a:endPara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13679" y="1662113"/>
            <a:ext cx="68235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Data spotkania</a:t>
            </a: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: 2013-06-05 </a:t>
            </a:r>
            <a:endParaRPr lang="pl-PL" sz="2000" dirty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Prowadzący: Rafał Skowroński - Status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Temat: Zagrożenia czyhające na użytkowników komputera</a:t>
            </a: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. Tematyka </a:t>
            </a: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została przedstawiona z perspektywy hakera/programisty 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98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395842"/>
            <a:ext cx="7412861" cy="4336496"/>
            <a:chOff x="0" y="-5795"/>
            <a:chExt cx="7414788" cy="4335988"/>
          </a:xfrm>
          <a:solidFill>
            <a:srgbClr val="0070C0"/>
          </a:solidFill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0" y="579369"/>
              <a:ext cx="7379865" cy="37508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34923" y="-5795"/>
              <a:ext cx="7379865" cy="375639"/>
              <a:chOff x="721" y="-5820"/>
              <a:chExt cx="7379865" cy="375639"/>
            </a:xfrm>
            <a:grpFill/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721" y="-5820"/>
                <a:ext cx="4043152" cy="36928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altLang="zh-CN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Podziękowania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4" name="Picture 2" descr="http://www.cpk.put.poznan.pl/Image/2012/styczen/cognifide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647" y="1446212"/>
            <a:ext cx="3827528" cy="270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577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395322"/>
            <a:ext cx="7412861" cy="4337456"/>
            <a:chOff x="0" y="-6315"/>
            <a:chExt cx="7414788" cy="4336948"/>
          </a:xfrm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29348" y="579809"/>
              <a:ext cx="7379865" cy="3750824"/>
            </a:xfrm>
            <a:prstGeom prst="rect">
              <a:avLst/>
            </a:prstGeom>
            <a:solidFill>
              <a:srgbClr val="E985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2719" y="-6315"/>
              <a:ext cx="7412069" cy="376159"/>
              <a:chOff x="-31483" y="-6340"/>
              <a:chExt cx="7412069" cy="376159"/>
            </a:xfrm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rgbClr val="E985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-31483" y="-6340"/>
                <a:ext cx="2307067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rPr>
                  <a:t>Jak dołączyć do grupy </a:t>
                </a:r>
                <a:endParaRPr lang="zh-CN" altLang="en-US" dirty="0"/>
              </a:p>
            </p:txBody>
          </p:sp>
        </p:grpSp>
        <p:sp>
          <p:nvSpPr>
            <p:cNvPr id="6158" name="TextBox 14"/>
            <p:cNvSpPr>
              <a:spLocks noChangeArrowheads="1"/>
            </p:cNvSpPr>
            <p:nvPr/>
          </p:nvSpPr>
          <p:spPr bwMode="auto">
            <a:xfrm>
              <a:off x="352308" y="615772"/>
              <a:ext cx="3286818" cy="58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J</a:t>
              </a:r>
              <a:r>
                <a:rPr lang="pl-PL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ak</a:t>
              </a:r>
              <a:r>
                <a:rPr lang="pl-PL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 </a:t>
              </a:r>
              <a:r>
                <a:rPr lang="pl-PL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Dołączyć Do Grupy</a:t>
              </a:r>
              <a:r>
                <a:rPr lang="pl-PL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: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87866" y="1773606"/>
            <a:ext cx="68235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Rejestrujemy się na www.codeguru.pl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Dołączamy do </a:t>
            </a: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Poznańskiej Grupy.NET</a:t>
            </a:r>
          </a:p>
          <a:p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www.codeguru.pl </a:t>
            </a: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-&gt; menu Społeczność -&gt; Dołącz do Grupy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92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401144"/>
            <a:ext cx="7412861" cy="4331194"/>
            <a:chOff x="0" y="-494"/>
            <a:chExt cx="7414788" cy="4330687"/>
          </a:xfrm>
          <a:solidFill>
            <a:srgbClr val="0070C0"/>
          </a:solidFill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0" y="579369"/>
              <a:ext cx="7379865" cy="375082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34923" y="-494"/>
              <a:ext cx="7379865" cy="370338"/>
              <a:chOff x="721" y="-519"/>
              <a:chExt cx="7379865" cy="370338"/>
            </a:xfrm>
            <a:grpFill/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17640" y="-519"/>
                <a:ext cx="4108360" cy="369289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Kontakt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58" name="TextBox 14"/>
            <p:cNvSpPr>
              <a:spLocks noChangeArrowheads="1"/>
            </p:cNvSpPr>
            <p:nvPr/>
          </p:nvSpPr>
          <p:spPr bwMode="auto">
            <a:xfrm>
              <a:off x="717770" y="729397"/>
              <a:ext cx="1331801" cy="58470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K</a:t>
              </a:r>
              <a:r>
                <a:rPr lang="pl-PL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ontakt: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13679" y="1856262"/>
            <a:ext cx="68235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Mail: jarekptr@yahoo.com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3679" y="2436720"/>
            <a:ext cx="68235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Blog: jaroslawjaniszewski.wordpress.com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28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4788098" y="982570"/>
            <a:ext cx="2592189" cy="729323"/>
            <a:chOff x="0" y="0"/>
            <a:chExt cx="2496964" cy="730004"/>
          </a:xfrm>
        </p:grpSpPr>
        <p:sp>
          <p:nvSpPr>
            <p:cNvPr id="5123" name="矩形 13"/>
            <p:cNvSpPr>
              <a:spLocks noChangeArrowheads="1"/>
            </p:cNvSpPr>
            <p:nvPr/>
          </p:nvSpPr>
          <p:spPr bwMode="auto">
            <a:xfrm>
              <a:off x="0" y="0"/>
              <a:ext cx="2496964" cy="648304"/>
            </a:xfrm>
            <a:prstGeom prst="rect">
              <a:avLst/>
            </a:prstGeom>
            <a:solidFill>
              <a:srgbClr val="21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24" name="TextBox 9"/>
            <p:cNvSpPr>
              <a:spLocks noChangeArrowheads="1"/>
            </p:cNvSpPr>
            <p:nvPr/>
          </p:nvSpPr>
          <p:spPr bwMode="auto">
            <a:xfrm>
              <a:off x="48692" y="21457"/>
              <a:ext cx="2062921" cy="708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40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Pytania</a:t>
              </a:r>
              <a:r>
                <a:rPr lang="en-US" sz="2800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 </a:t>
              </a:r>
              <a:r>
                <a:rPr lang="en-US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..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125" name="矩形 17"/>
          <p:cNvSpPr>
            <a:spLocks noChangeArrowheads="1"/>
          </p:cNvSpPr>
          <p:nvPr/>
        </p:nvSpPr>
        <p:spPr bwMode="auto">
          <a:xfrm>
            <a:off x="4788099" y="1749425"/>
            <a:ext cx="2592189" cy="2036763"/>
          </a:xfrm>
          <a:prstGeom prst="rect">
            <a:avLst/>
          </a:prstGeom>
          <a:solidFill>
            <a:srgbClr val="21C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pl-PL" sz="1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TextBox 18"/>
          <p:cNvSpPr>
            <a:spLocks noChangeArrowheads="1"/>
          </p:cNvSpPr>
          <p:nvPr/>
        </p:nvSpPr>
        <p:spPr bwMode="auto">
          <a:xfrm>
            <a:off x="4806245" y="1798165"/>
            <a:ext cx="15328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l-PL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Po co mi to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7" name="TextBox 19"/>
          <p:cNvSpPr>
            <a:spLocks noChangeArrowheads="1"/>
          </p:cNvSpPr>
          <p:nvPr/>
        </p:nvSpPr>
        <p:spPr bwMode="auto">
          <a:xfrm>
            <a:off x="4809372" y="2140998"/>
            <a:ext cx="17831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l-PL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Co mam z tego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8" name="TextBox 20"/>
          <p:cNvSpPr>
            <a:spLocks noChangeArrowheads="1"/>
          </p:cNvSpPr>
          <p:nvPr/>
        </p:nvSpPr>
        <p:spPr bwMode="auto">
          <a:xfrm>
            <a:off x="4806245" y="2467240"/>
            <a:ext cx="25986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l-PL" altLang="zh-CN" sz="1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Dlaczego mam się starać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9" name="TextBox 22"/>
          <p:cNvSpPr>
            <a:spLocks noChangeArrowheads="1"/>
          </p:cNvSpPr>
          <p:nvPr/>
        </p:nvSpPr>
        <p:spPr bwMode="auto">
          <a:xfrm>
            <a:off x="4838647" y="2933019"/>
            <a:ext cx="11400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l-PL" sz="2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itp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…..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142" name="Group 22"/>
          <p:cNvGrpSpPr>
            <a:grpSpLocks/>
          </p:cNvGrpSpPr>
          <p:nvPr/>
        </p:nvGrpSpPr>
        <p:grpSpPr bwMode="auto">
          <a:xfrm>
            <a:off x="-15550" y="393370"/>
            <a:ext cx="7395843" cy="378155"/>
            <a:chOff x="-15550" y="-8256"/>
            <a:chExt cx="7395862" cy="377588"/>
          </a:xfrm>
        </p:grpSpPr>
        <p:sp>
          <p:nvSpPr>
            <p:cNvPr id="5143" name="矩形 3"/>
            <p:cNvSpPr>
              <a:spLocks noChangeArrowheads="1"/>
            </p:cNvSpPr>
            <p:nvPr/>
          </p:nvSpPr>
          <p:spPr bwMode="auto">
            <a:xfrm>
              <a:off x="0" y="11095"/>
              <a:ext cx="7380312" cy="358237"/>
            </a:xfrm>
            <a:prstGeom prst="rect">
              <a:avLst/>
            </a:prstGeom>
            <a:solidFill>
              <a:srgbClr val="21C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4" name="TextBox 2047"/>
            <p:cNvSpPr>
              <a:spLocks noChangeArrowheads="1"/>
            </p:cNvSpPr>
            <p:nvPr/>
          </p:nvSpPr>
          <p:spPr bwMode="auto">
            <a:xfrm>
              <a:off x="-15550" y="-8256"/>
              <a:ext cx="3636972" cy="368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pl-PL" altLang="zh-CN" b="1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Odpowiedzi na poniższe pytania ?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" y="982663"/>
            <a:ext cx="4643607" cy="307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6" grpId="0"/>
      <p:bldP spid="5127" grpId="0"/>
      <p:bldP spid="5128" grpId="0"/>
      <p:bldP spid="51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393450"/>
            <a:ext cx="7412861" cy="4338888"/>
            <a:chOff x="0" y="-8187"/>
            <a:chExt cx="7414788" cy="4338380"/>
          </a:xfrm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0" y="579369"/>
              <a:ext cx="7379864" cy="375082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0" y="-8187"/>
              <a:ext cx="7414788" cy="378031"/>
              <a:chOff x="-34202" y="-8212"/>
              <a:chExt cx="7414788" cy="378031"/>
            </a:xfrm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-34202" y="-8212"/>
                <a:ext cx="3354783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Poznańska Grupa .NET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8" name="TextBox 14"/>
          <p:cNvSpPr>
            <a:spLocks noChangeArrowheads="1"/>
          </p:cNvSpPr>
          <p:nvPr/>
        </p:nvSpPr>
        <p:spPr bwMode="auto">
          <a:xfrm>
            <a:off x="105954" y="988987"/>
            <a:ext cx="27937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l-PL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G</a:t>
            </a:r>
            <a:r>
              <a:rPr lang="pl-PL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łówne Cele Grupy: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1439" y="1472584"/>
            <a:ext cx="5792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integrację deweloperów z terenu Wielkopolski</a:t>
            </a:r>
            <a:endParaRPr lang="pl-PL" alt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1439" y="1886190"/>
            <a:ext cx="3129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zawieranie znajomości </a:t>
            </a:r>
            <a:endParaRPr lang="pl-PL" alt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1439" y="2309281"/>
            <a:ext cx="59321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wspólny rozwój poprzez wymianę doświadczeń </a:t>
            </a:r>
            <a:endParaRPr lang="pl-PL" alt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14"/>
          <p:cNvSpPr>
            <a:spLocks noChangeArrowheads="1"/>
          </p:cNvSpPr>
          <p:nvPr/>
        </p:nvSpPr>
        <p:spPr bwMode="auto">
          <a:xfrm>
            <a:off x="105954" y="2732372"/>
            <a:ext cx="39546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l-PL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D</a:t>
            </a:r>
            <a:r>
              <a:rPr lang="pl-PL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ługoterminowe Cele Grupy: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1439" y="3317147"/>
            <a:ext cx="3038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wyłonienie ekspertów,</a:t>
            </a:r>
            <a:endParaRPr lang="pl-PL" alt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1439" y="3732979"/>
            <a:ext cx="5714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oraz potencjalnych kandydatów na tytuł MVP</a:t>
            </a:r>
            <a:endParaRPr lang="pl-PL" altLang="en-US" sz="2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68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  <p:bldP spid="22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8112" y="396253"/>
            <a:ext cx="7420810" cy="4317652"/>
            <a:chOff x="-7951" y="-5384"/>
            <a:chExt cx="7422739" cy="4317146"/>
          </a:xfrm>
        </p:grpSpPr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29827" y="560938"/>
              <a:ext cx="7379865" cy="375082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-7951" y="-5384"/>
              <a:ext cx="7422739" cy="375228"/>
              <a:chOff x="-42153" y="-5409"/>
              <a:chExt cx="7422739" cy="375228"/>
            </a:xfrm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-42153" y="-5409"/>
                <a:ext cx="1135927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Spotkania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58" name="TextBox 14"/>
            <p:cNvSpPr>
              <a:spLocks noChangeArrowheads="1"/>
            </p:cNvSpPr>
            <p:nvPr/>
          </p:nvSpPr>
          <p:spPr bwMode="auto">
            <a:xfrm>
              <a:off x="208204" y="650841"/>
              <a:ext cx="2438481" cy="58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lvl="0"/>
              <a:r>
                <a:rPr lang="pl-PL" sz="32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S</a:t>
              </a:r>
              <a:r>
                <a:rPr lang="pl-PL" sz="2400" b="1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potkania Grupy:</a:t>
              </a:r>
              <a:endParaRPr lang="zh-CN" alt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13679" y="1662113"/>
            <a:ext cx="3283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Odbywają się co miesiąc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5359" y="2087006"/>
            <a:ext cx="66441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Prowadzą je członkowie Grupy, oraz zaproszeni goście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5358" y="2511899"/>
            <a:ext cx="37925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Tematy, które Was interesują: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98317" y="2936792"/>
            <a:ext cx="2378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jakieś propozycje?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8317" y="3381435"/>
            <a:ext cx="3575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b="0" i="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o czym chcielibyście usłyszeć?</a:t>
            </a:r>
          </a:p>
        </p:txBody>
      </p:sp>
    </p:spTree>
    <p:extLst>
      <p:ext uri="{BB962C8B-B14F-4D97-AF65-F5344CB8AC3E}">
        <p14:creationId xmlns:p14="http://schemas.microsoft.com/office/powerpoint/2010/main" val="34804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395322"/>
            <a:ext cx="7412861" cy="4337456"/>
            <a:chOff x="0" y="-6315"/>
            <a:chExt cx="7414788" cy="4336948"/>
          </a:xfrm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29348" y="579809"/>
              <a:ext cx="7379865" cy="3750824"/>
            </a:xfrm>
            <a:prstGeom prst="rect">
              <a:avLst/>
            </a:prstGeom>
            <a:solidFill>
              <a:srgbClr val="E985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2719" y="-6315"/>
              <a:ext cx="7412069" cy="376159"/>
              <a:chOff x="-31483" y="-6340"/>
              <a:chExt cx="7412069" cy="376159"/>
            </a:xfrm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rgbClr val="E985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-31483" y="-6340"/>
                <a:ext cx="2307067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rPr>
                  <a:t>Co Microsoft oferuje?</a:t>
                </a:r>
                <a:endParaRPr lang="zh-CN" altLang="en-US" dirty="0"/>
              </a:p>
            </p:txBody>
          </p:sp>
        </p:grpSp>
        <p:sp>
          <p:nvSpPr>
            <p:cNvPr id="6158" name="TextBox 14"/>
            <p:cNvSpPr>
              <a:spLocks noChangeArrowheads="1"/>
            </p:cNvSpPr>
            <p:nvPr/>
          </p:nvSpPr>
          <p:spPr bwMode="auto">
            <a:xfrm>
              <a:off x="352308" y="615772"/>
              <a:ext cx="4256630" cy="58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C</a:t>
              </a:r>
              <a:r>
                <a:rPr lang="en-US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o</a:t>
              </a:r>
              <a:r>
                <a:rPr lang="pl-PL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 Microsoft Może Zaoferować: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13679" y="1662113"/>
            <a:ext cx="6823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Przejazd prelegentów i nocleg każda </a:t>
            </a: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grupa raz </a:t>
            </a: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na kwartał może </a:t>
            </a: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złożyć prośbę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3679" y="2411308"/>
            <a:ext cx="46117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Raz </a:t>
            </a: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na 6 </a:t>
            </a: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miesięcy osoba </a:t>
            </a: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z </a:t>
            </a: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Microsoft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25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16" y="170107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8" y="256450"/>
            <a:ext cx="2284507" cy="1196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1914" y="25645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Opis i cele </a:t>
            </a:r>
            <a:r>
              <a:rPr lang="pl-PL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35571" y="170107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8864" y="1709672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1009" y="3237279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35571" y="1709672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00759" y="1817559"/>
            <a:ext cx="2284507" cy="1194648"/>
          </a:xfrm>
          <a:prstGeom prst="rect">
            <a:avLst/>
          </a:prstGeom>
          <a:blipFill dpi="0" rotWithShape="1">
            <a:blip r:embed="rId3"/>
            <a:srcRect/>
            <a:stretch>
              <a:fillRect b="-13000"/>
            </a:stretch>
          </a:blip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66476" y="1819286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Podziękowania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635571" y="3237279"/>
            <a:ext cx="2614885" cy="1388114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7172" name="Picture 4" descr="http://www.catering24.pl/Data/Sites/1/sites_photo/shutterstock_626817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52" y="3351837"/>
            <a:ext cx="2345548" cy="119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854221" y="3346893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Konferencja MTS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76" name="Picture 8" descr="http://www.wande.net.pl/nowa/uploads/slider/konferencje/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333" y="268302"/>
            <a:ext cx="2275933" cy="11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949071" y="25645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Ciekawostki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78" name="Picture 10" descr="https://www.premier.gov.pl/static/files/styles/width798/public/images/wydarzenia/fotolia_39806982_l_996_52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5" y="1810648"/>
            <a:ext cx="2394359" cy="11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952364" y="1815570"/>
            <a:ext cx="138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Plany 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7180" name="Picture 12" descr="https://encrypted-tbn3.gstatic.com/images?q=tbn:ANd9GcSKevkEeHdK3vdOL5iW2Jv-m1p9XK3zOKFUwzqy2vWKtTRdUeH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759" y="3342161"/>
            <a:ext cx="2275933" cy="1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572000" y="3346893"/>
            <a:ext cx="167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pl-PL" sz="12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Jak dołączyć do grupy</a:t>
            </a:r>
            <a:endParaRPr lang="en-GB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9222" name="Picture 6" descr="https://cdn1.iconfinder.com/data/icons/musthave/256/Chec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822" y="838806"/>
            <a:ext cx="628043" cy="62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69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105954" y="987024"/>
            <a:ext cx="9174163" cy="3751263"/>
            <a:chOff x="0" y="579369"/>
            <a:chExt cx="9176547" cy="3750824"/>
          </a:xfrm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0" y="579369"/>
              <a:ext cx="9176547" cy="375082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05954" y="2256537"/>
            <a:ext cx="1037470" cy="956542"/>
          </a:xfrm>
          <a:prstGeom prst="rect">
            <a:avLst/>
          </a:prstGeom>
          <a:solidFill>
            <a:srgbClr val="F58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336471" y="2469102"/>
            <a:ext cx="576436" cy="5314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4000" b="1" dirty="0" smtClean="0">
                <a:solidFill>
                  <a:schemeClr val="tx1"/>
                </a:solidFill>
              </a:rPr>
              <a:t>1</a:t>
            </a:r>
            <a:endParaRPr lang="en-GB" sz="40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1880971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Cele główne</a:t>
            </a:r>
            <a:endParaRPr lang="en-GB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1249378" y="2542794"/>
            <a:ext cx="432048" cy="43204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1708329" y="2272104"/>
            <a:ext cx="1037470" cy="9565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1938846" y="2484669"/>
            <a:ext cx="576436" cy="5314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l-PL" sz="4000" b="1" dirty="0" smtClean="0">
                <a:solidFill>
                  <a:schemeClr val="tx1"/>
                </a:solidFill>
              </a:rPr>
              <a:t>2</a:t>
            </a:r>
            <a:endParaRPr lang="en-GB" sz="4000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7750" y="3228646"/>
            <a:ext cx="2465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Współpraca z</a:t>
            </a:r>
          </a:p>
          <a:p>
            <a:pPr algn="ctr"/>
            <a:r>
              <a:rPr lang="pl-P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pl-PL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tudenckimi grupami .net</a:t>
            </a:r>
            <a:endParaRPr lang="en-GB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2878656" y="2518941"/>
            <a:ext cx="432048" cy="43204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3402258" y="2272104"/>
            <a:ext cx="1037470" cy="9565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32775" y="2484669"/>
            <a:ext cx="576436" cy="5314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l-PL" sz="4000" b="1" dirty="0" smtClean="0">
                <a:solidFill>
                  <a:schemeClr val="tx1"/>
                </a:solidFill>
              </a:rPr>
              <a:t>3</a:t>
            </a:r>
            <a:endParaRPr lang="en-GB" sz="4000" b="1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33774" y="1645556"/>
            <a:ext cx="2555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Współpraca z</a:t>
            </a:r>
          </a:p>
          <a:p>
            <a:pPr algn="ctr"/>
            <a:r>
              <a:rPr lang="pl-PL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zawodowymi grupami .net</a:t>
            </a:r>
            <a:endParaRPr lang="en-GB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069482" y="2272104"/>
            <a:ext cx="1037470" cy="95654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5297194" y="2484669"/>
            <a:ext cx="576436" cy="5314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pl-PL" sz="4000" b="1" dirty="0">
                <a:solidFill>
                  <a:schemeClr val="tx1"/>
                </a:solidFill>
              </a:rPr>
              <a:t>4</a:t>
            </a:r>
            <a:endParaRPr lang="en-GB" sz="4000" b="1" dirty="0">
              <a:solidFill>
                <a:schemeClr val="tx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4538581" y="2513464"/>
            <a:ext cx="432048" cy="43204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4573113" y="3240853"/>
            <a:ext cx="212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l-PL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Organizacja </a:t>
            </a:r>
            <a:r>
              <a:rPr lang="pl-PL" sz="1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Eventów</a:t>
            </a:r>
            <a:endParaRPr lang="en-GB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矩形 4"/>
          <p:cNvSpPr>
            <a:spLocks noChangeArrowheads="1"/>
          </p:cNvSpPr>
          <p:nvPr/>
        </p:nvSpPr>
        <p:spPr bwMode="auto">
          <a:xfrm>
            <a:off x="4751" y="412750"/>
            <a:ext cx="7377947" cy="3587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anchor="ctr"/>
          <a:lstStyle/>
          <a:p>
            <a:pPr algn="ctr"/>
            <a:endParaRPr lang="pl-PL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TextBox 5"/>
          <p:cNvSpPr>
            <a:spLocks noChangeArrowheads="1"/>
          </p:cNvSpPr>
          <p:nvPr/>
        </p:nvSpPr>
        <p:spPr bwMode="auto">
          <a:xfrm>
            <a:off x="15375" y="379899"/>
            <a:ext cx="15861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l-PL" altLang="zh-CN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sym typeface="Calibri" panose="020F0502020204030204" pitchFamily="34" charset="0"/>
              </a:rPr>
              <a:t>4 grupy celów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594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8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1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4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/>
      <p:bldP spid="32" grpId="0" animBg="1"/>
      <p:bldP spid="33" grpId="0" animBg="1"/>
      <p:bldP spid="34" grpId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-30163" y="412697"/>
            <a:ext cx="7412861" cy="4319641"/>
            <a:chOff x="0" y="11058"/>
            <a:chExt cx="7414788" cy="4319135"/>
          </a:xfrm>
        </p:grpSpPr>
        <p:sp>
          <p:nvSpPr>
            <p:cNvPr id="6147" name="矩形 22"/>
            <p:cNvSpPr>
              <a:spLocks noChangeArrowheads="1"/>
            </p:cNvSpPr>
            <p:nvPr/>
          </p:nvSpPr>
          <p:spPr bwMode="auto">
            <a:xfrm>
              <a:off x="0" y="585718"/>
              <a:ext cx="7379865" cy="45873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48" name="矩形 19"/>
            <p:cNvSpPr>
              <a:spLocks noChangeArrowheads="1"/>
            </p:cNvSpPr>
            <p:nvPr/>
          </p:nvSpPr>
          <p:spPr bwMode="auto">
            <a:xfrm>
              <a:off x="0" y="579369"/>
              <a:ext cx="7379865" cy="375082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pl-PL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grpSp>
          <p:nvGrpSpPr>
            <p:cNvPr id="6149" name="Group 5"/>
            <p:cNvGrpSpPr>
              <a:grpSpLocks/>
            </p:cNvGrpSpPr>
            <p:nvPr/>
          </p:nvGrpSpPr>
          <p:grpSpPr bwMode="auto">
            <a:xfrm>
              <a:off x="0" y="11058"/>
              <a:ext cx="7414788" cy="369289"/>
              <a:chOff x="-34202" y="11033"/>
              <a:chExt cx="7414788" cy="369289"/>
            </a:xfrm>
          </p:grpSpPr>
          <p:sp>
            <p:nvSpPr>
              <p:cNvPr id="6150" name="矩形 4"/>
              <p:cNvSpPr>
                <a:spLocks noChangeArrowheads="1"/>
              </p:cNvSpPr>
              <p:nvPr/>
            </p:nvSpPr>
            <p:spPr bwMode="auto">
              <a:xfrm>
                <a:off x="721" y="11086"/>
                <a:ext cx="7379865" cy="35873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pl-PL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6151" name="TextBox 5"/>
              <p:cNvSpPr>
                <a:spLocks noChangeArrowheads="1"/>
              </p:cNvSpPr>
              <p:nvPr/>
            </p:nvSpPr>
            <p:spPr bwMode="auto">
              <a:xfrm>
                <a:off x="-34202" y="11033"/>
                <a:ext cx="1586550" cy="369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pl-PL" b="1" dirty="0" smtClea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 pitchFamily="34" charset="0"/>
                    <a:sym typeface="Calibri" panose="020F0502020204030204" pitchFamily="34" charset="0"/>
                  </a:rPr>
                  <a:t>Główne plany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6158" name="TextBox 14"/>
            <p:cNvSpPr>
              <a:spLocks noChangeArrowheads="1"/>
            </p:cNvSpPr>
            <p:nvPr/>
          </p:nvSpPr>
          <p:spPr bwMode="auto">
            <a:xfrm>
              <a:off x="717770" y="729397"/>
              <a:ext cx="4522477" cy="584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pl-PL" sz="32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P</a:t>
              </a:r>
              <a:r>
                <a:rPr lang="pl-PL" sz="24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 pitchFamily="34" charset="0"/>
                  <a:sym typeface="Calibri" panose="020F0502020204030204" pitchFamily="34" charset="0"/>
                </a:rPr>
                <a:t>lany grupy na sezon 2013/2014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13679" y="1662113"/>
            <a:ext cx="68235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Rozkręcenie wykładów na Poznańskiej grupie .NET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13679" y="2062223"/>
            <a:ext cx="6823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Zapraszanie czołowych ekspertów z różnych dziedzin technologii .NET i nie tylko </a:t>
            </a:r>
            <a:endParaRPr lang="pl-PL" sz="2000" b="0" i="0" dirty="0" smtClean="0">
              <a:solidFill>
                <a:srgbClr val="13131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3679" y="2779604"/>
            <a:ext cx="68235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Zgłoszenie </a:t>
            </a:r>
            <a:r>
              <a:rPr lang="pl-PL" sz="2000" dirty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potencjalnych kandydatów na tytuł </a:t>
            </a: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MVP</a:t>
            </a:r>
            <a:endParaRPr lang="pl-PL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30414" y="3292080"/>
            <a:ext cx="68235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Streaming</a:t>
            </a:r>
            <a:r>
              <a:rPr lang="pl-PL" sz="2000" dirty="0" smtClean="0">
                <a:solidFill>
                  <a:srgbClr val="13131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</a:rPr>
              <a:t> online wykładu prelegenta z zagranicy (propozycja Microsoft)</a:t>
            </a:r>
            <a:endParaRPr lang="pl-PL" alt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1F497D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AAAAAA"/>
      </a:accent3>
      <a:accent4>
        <a:srgbClr val="DADADA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1F497D"/>
      </a:dk1>
      <a:lt1>
        <a:srgbClr val="FFFFFF"/>
      </a:lt1>
      <a:dk2>
        <a:srgbClr val="000000"/>
      </a:dk2>
      <a:lt2>
        <a:srgbClr val="EEECE1"/>
      </a:lt2>
      <a:accent1>
        <a:srgbClr val="4F81BD"/>
      </a:accent1>
      <a:accent2>
        <a:srgbClr val="C0504D"/>
      </a:accent2>
      <a:accent3>
        <a:srgbClr val="AAAAAA"/>
      </a:accent3>
      <a:accent4>
        <a:srgbClr val="DADADA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157255820</TotalTime>
  <Pages>0</Pages>
  <Words>790</Words>
  <Characters>0</Characters>
  <Application>Microsoft Office PowerPoint</Application>
  <DocSecurity>0</DocSecurity>
  <PresentationFormat>On-screen Show (16:9)</PresentationFormat>
  <Lines>0</Lines>
  <Paragraphs>158</Paragraphs>
  <Slides>29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MS PGothic</vt:lpstr>
      <vt:lpstr>宋体</vt:lpstr>
      <vt:lpstr>Arial</vt:lpstr>
      <vt:lpstr>Calibri</vt:lpstr>
      <vt:lpstr>Segoe UI</vt:lpstr>
      <vt:lpstr>trebuchet ms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ShiYanch</dc:creator>
  <cp:keywords/>
  <dc:description/>
  <cp:lastModifiedBy>Jarosław Janiszewski</cp:lastModifiedBy>
  <cp:revision>363</cp:revision>
  <cp:lastPrinted>1899-12-30T00:00:00Z</cp:lastPrinted>
  <dcterms:created xsi:type="dcterms:W3CDTF">2011-07-12T06:10:00Z</dcterms:created>
  <dcterms:modified xsi:type="dcterms:W3CDTF">2013-11-13T16:41:39Z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2052-8.1.0.3273</vt:lpwstr>
  </property>
</Properties>
</file>